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3280" y="1684502"/>
            <a:ext cx="5677412" cy="6172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9ECB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AWS Costs Breakdown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3049516" y="2473161"/>
            <a:ext cx="30449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Comprehensive Analysis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4221035" y="3201823"/>
            <a:ext cx="70192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July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Summary and Future Actions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21569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100138"/>
            <a:ext cx="36790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AWS costs for H1 2025 reached $13,049, with a clear upward trend indicating expanding cloud operations</a:t>
            </a:r>
            <a:endParaRPr lang="en-US" sz="94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614488"/>
            <a:ext cx="142875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8656" y="1593056"/>
            <a:ext cx="36790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Five services account for over 80% of costs, with ECS, VPC, and AI services being the primary drivers</a:t>
            </a:r>
            <a:endParaRPr lang="en-US" sz="942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107406"/>
            <a:ext cx="142875" cy="1428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8656" y="2085975"/>
            <a:ext cx="36790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costs increased 7.6x from January to May, with a slight decrease in June suggesting potential optimization</a:t>
            </a:r>
            <a:endParaRPr lang="en-US" sz="942" dirty="0"/>
          </a:p>
        </p:txBody>
      </p:sp>
      <p:sp>
        <p:nvSpPr>
          <p:cNvPr id="10" name="Text 4"/>
          <p:cNvSpPr/>
          <p:nvPr/>
        </p:nvSpPr>
        <p:spPr>
          <a:xfrm>
            <a:off x="428625" y="2686050"/>
            <a:ext cx="3929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Recommended Next Steps</a:t>
            </a:r>
            <a:endParaRPr lang="en-US" sz="1238" dirty="0"/>
          </a:p>
        </p:txBody>
      </p:sp>
      <p:sp>
        <p:nvSpPr>
          <p:cNvPr id="11" name="Shape 5"/>
          <p:cNvSpPr/>
          <p:nvPr/>
        </p:nvSpPr>
        <p:spPr>
          <a:xfrm>
            <a:off x="428625" y="3121819"/>
            <a:ext cx="191542" cy="200025"/>
          </a:xfrm>
          <a:prstGeom prst="ellipse">
            <a:avLst/>
          </a:prstGeom>
          <a:solidFill>
            <a:srgbClr val="866275"/>
          </a:solidFill>
          <a:ln/>
        </p:spPr>
      </p:sp>
      <p:sp>
        <p:nvSpPr>
          <p:cNvPr id="12" name="Text 6"/>
          <p:cNvSpPr/>
          <p:nvPr/>
        </p:nvSpPr>
        <p:spPr>
          <a:xfrm>
            <a:off x="428625" y="3121819"/>
            <a:ext cx="19154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3" name="Text 7"/>
          <p:cNvSpPr/>
          <p:nvPr/>
        </p:nvSpPr>
        <p:spPr>
          <a:xfrm>
            <a:off x="727323" y="3028950"/>
            <a:ext cx="363036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detailed cost monitoring with service-specific alerts</a:t>
            </a:r>
            <a:endParaRPr lang="en-US" sz="942" dirty="0"/>
          </a:p>
        </p:txBody>
      </p:sp>
      <p:sp>
        <p:nvSpPr>
          <p:cNvPr id="14" name="Shape 8"/>
          <p:cNvSpPr/>
          <p:nvPr/>
        </p:nvSpPr>
        <p:spPr>
          <a:xfrm>
            <a:off x="428625" y="3486150"/>
            <a:ext cx="200025" cy="200025"/>
          </a:xfrm>
          <a:prstGeom prst="ellipse">
            <a:avLst/>
          </a:prstGeom>
          <a:solidFill>
            <a:srgbClr val="866275"/>
          </a:solidFill>
          <a:ln/>
        </p:spPr>
      </p:sp>
      <p:sp>
        <p:nvSpPr>
          <p:cNvPr id="15" name="Text 9"/>
          <p:cNvSpPr/>
          <p:nvPr/>
        </p:nvSpPr>
        <p:spPr>
          <a:xfrm>
            <a:off x="428625" y="3486150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735806" y="3489722"/>
            <a:ext cx="334148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Conduct right-sizing analysis for ECS and EC2 resources</a:t>
            </a:r>
            <a:endParaRPr lang="en-US" sz="942" dirty="0"/>
          </a:p>
        </p:txBody>
      </p:sp>
      <p:sp>
        <p:nvSpPr>
          <p:cNvPr id="17" name="Shape 11"/>
          <p:cNvSpPr/>
          <p:nvPr/>
        </p:nvSpPr>
        <p:spPr>
          <a:xfrm>
            <a:off x="428625" y="3757613"/>
            <a:ext cx="200025" cy="200025"/>
          </a:xfrm>
          <a:prstGeom prst="ellipse">
            <a:avLst/>
          </a:prstGeom>
          <a:solidFill>
            <a:srgbClr val="866275"/>
          </a:solidFill>
          <a:ln/>
        </p:spPr>
      </p:sp>
      <p:sp>
        <p:nvSpPr>
          <p:cNvPr id="18" name="Text 12"/>
          <p:cNvSpPr/>
          <p:nvPr/>
        </p:nvSpPr>
        <p:spPr>
          <a:xfrm>
            <a:off x="428625" y="375761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735806" y="3761184"/>
            <a:ext cx="28851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Evaluate Savings Plans for consistent workloads</a:t>
            </a:r>
            <a:endParaRPr lang="en-US" sz="942" dirty="0"/>
          </a:p>
        </p:txBody>
      </p:sp>
      <p:sp>
        <p:nvSpPr>
          <p:cNvPr id="20" name="Shape 14"/>
          <p:cNvSpPr/>
          <p:nvPr/>
        </p:nvSpPr>
        <p:spPr>
          <a:xfrm>
            <a:off x="428625" y="4121944"/>
            <a:ext cx="190370" cy="200025"/>
          </a:xfrm>
          <a:prstGeom prst="ellipse">
            <a:avLst/>
          </a:prstGeom>
          <a:solidFill>
            <a:srgbClr val="866275"/>
          </a:solidFill>
          <a:ln/>
        </p:spPr>
      </p:sp>
      <p:sp>
        <p:nvSpPr>
          <p:cNvPr id="21" name="Text 15"/>
          <p:cNvSpPr/>
          <p:nvPr/>
        </p:nvSpPr>
        <p:spPr>
          <a:xfrm>
            <a:off x="428625" y="4121944"/>
            <a:ext cx="19037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726151" y="4029075"/>
            <a:ext cx="363153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network architecture to minimize cross-AZ data transfer</a:t>
            </a:r>
            <a:endParaRPr lang="en-US" sz="942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924878"/>
            <a:ext cx="3214688" cy="17366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Your AWS Spend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243013"/>
            <a:ext cx="3929063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cost management is a critical aspect of maintaining operational efficiency in today's digital landscape. Understanding your AWS expenditure provides valuable insights into resource utilization and helps identify opportunities for optimization.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71462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2671763"/>
            <a:ext cx="219600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cost trends and patterns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050381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56" y="3007519"/>
            <a:ext cx="217756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Pinpoint major cost contributors</a:t>
            </a:r>
            <a:endParaRPr lang="en-US" sz="104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86138"/>
            <a:ext cx="107156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938" y="3343275"/>
            <a:ext cx="240203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Discover optimization opportunities</a:t>
            </a:r>
            <a:endParaRPr lang="en-US" sz="1046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721894"/>
            <a:ext cx="178594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4375" y="3679031"/>
            <a:ext cx="257989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Balance performance and expenditure</a:t>
            </a:r>
            <a:endParaRPr lang="en-US" sz="104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094" y="1676409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AWS Expenditure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39290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 of the AWS cost data reveals the distribution of expenditure across various services. Understanding this breakdown is essential for effective cost management and optimization.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28625" y="2228850"/>
            <a:ext cx="392906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Total AWS Cost: $13,049.26 </a:t>
            </a:r>
            <a:endParaRPr lang="en-US" sz="157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900363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2743200"/>
            <a:ext cx="367903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Elastic Container Service accounts for 35.6% of total costs</a:t>
            </a:r>
            <a:endParaRPr lang="en-US" sz="104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464719"/>
            <a:ext cx="178594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375" y="3307556"/>
            <a:ext cx="36433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VPC and networking services represent 13.5% of expenditure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914775"/>
            <a:ext cx="178594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375" y="3871913"/>
            <a:ext cx="348101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services (Claude models) comprise 12.4% of costs</a:t>
            </a:r>
            <a:endParaRPr lang="en-US" sz="104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250531"/>
            <a:ext cx="125016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0797" y="4207669"/>
            <a:ext cx="354360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services account for 9.5% of total spending</a:t>
            </a:r>
            <a:endParaRPr lang="en-US" sz="1046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906" y="1726443"/>
            <a:ext cx="3571875" cy="2190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Identifying Key Cost Contributors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392906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Five services account for over 80% of the total AWS expenditure. Understanding these key cost drivers is essential for targeted optimization efforts.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28625" y="2000250"/>
            <a:ext cx="3929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Elastic Container Service: $4,642.58</a:t>
            </a:r>
            <a:endParaRPr lang="en-US" sz="1238" dirty="0"/>
          </a:p>
        </p:txBody>
      </p:sp>
      <p:sp>
        <p:nvSpPr>
          <p:cNvPr id="6" name="Text 3"/>
          <p:cNvSpPr/>
          <p:nvPr/>
        </p:nvSpPr>
        <p:spPr>
          <a:xfrm>
            <a:off x="428625" y="2271713"/>
            <a:ext cx="39290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 orchestration service for running and managing Docker containers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428625" y="2800350"/>
            <a:ext cx="3929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Virtual Private Cloud: $1,766.15</a:t>
            </a:r>
            <a:endParaRPr lang="en-US" sz="1238" dirty="0"/>
          </a:p>
        </p:txBody>
      </p:sp>
      <p:sp>
        <p:nvSpPr>
          <p:cNvPr id="8" name="Text 5"/>
          <p:cNvSpPr/>
          <p:nvPr/>
        </p:nvSpPr>
        <p:spPr>
          <a:xfrm>
            <a:off x="428625" y="3071813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Networking service for isolating cloud resources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28625" y="3407569"/>
            <a:ext cx="3929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Claude 3.7 Sonnet: $1,619.33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428625" y="3679031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language model service via Amazon Bedrock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28625" y="4014788"/>
            <a:ext cx="3929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Relational Database Service: $1,245.64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428625" y="4286250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Managed database service for SQL databases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28625" y="4622006"/>
            <a:ext cx="3929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Tax: $1,077.43</a:t>
            </a:r>
            <a:endParaRPr lang="en-US" sz="1238" dirty="0"/>
          </a:p>
        </p:txBody>
      </p:sp>
      <p:sp>
        <p:nvSpPr>
          <p:cNvPr id="14" name="Text 11"/>
          <p:cNvSpPr/>
          <p:nvPr/>
        </p:nvSpPr>
        <p:spPr>
          <a:xfrm>
            <a:off x="428625" y="4893469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Applicable taxes on AWS services</a:t>
            </a:r>
            <a:endParaRPr lang="en-US" sz="942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06" y="2104616"/>
            <a:ext cx="3571875" cy="21201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AWS Spending Over Time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39290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AWS costs show a clear upward trend from January to May 2025, with a slight decrease in June. This pattern reflects the organization's cloud resource utilization and growth.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50281"/>
            <a:ext cx="16073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516" y="2237780"/>
            <a:ext cx="9783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Costs increased 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4819" y="2237780"/>
            <a:ext cx="2580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7.6x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932915" y="2237780"/>
            <a:ext cx="22141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from January ($923) to May ($7,027), 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696516" y="2430661"/>
            <a:ext cx="31122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indicating significant expansion of cloud operations</a:t>
            </a:r>
            <a:endParaRPr lang="en-US" sz="94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778919"/>
            <a:ext cx="160734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6516" y="2766417"/>
            <a:ext cx="8179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June shows a 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1514475" y="2766417"/>
            <a:ext cx="3731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13.4%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1887652" y="2766417"/>
            <a:ext cx="23471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decrease from May's peak, suggesting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696516" y="2959298"/>
            <a:ext cx="31168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 optimization efforts or reduced workloads</a:t>
            </a:r>
            <a:endParaRPr lang="en-US" sz="942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07556"/>
            <a:ext cx="142875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3295055"/>
            <a:ext cx="35438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steepest monthly increase occurred between February 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678656" y="3487936"/>
            <a:ext cx="18971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March, with costs rising by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2575852" y="3487936"/>
            <a:ext cx="3731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44.3%</a:t>
            </a:r>
            <a:endParaRPr lang="en-US" sz="942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836194"/>
            <a:ext cx="125016" cy="1428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60797" y="3823692"/>
            <a:ext cx="33541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average monthly cost across the first half of 2025 is 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660797" y="4016573"/>
            <a:ext cx="4044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$4,350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1065228" y="4016573"/>
            <a:ext cx="25835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with significant variance between months</a:t>
            </a:r>
            <a:endParaRPr lang="en-US" sz="942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906" y="1656345"/>
            <a:ext cx="3571875" cy="21308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078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Cost Comparison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39290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the cost trends of top services reveals distinct usage patterns and growth rates. This comparison helps identify which services are driving the overall cost increases.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68141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1513" y="2228850"/>
            <a:ext cx="192870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Elastic Container Service 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428625" y="2521744"/>
            <a:ext cx="3929063" cy="578644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Shows consistent growth throughout H1 2025, with the steepest increase between April and May. This suggests expanding containerized workloads and applications. 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318272"/>
            <a:ext cx="196453" cy="157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0803" y="3278981"/>
            <a:ext cx="162899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Virtual Private Cloud 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428625" y="3571875"/>
            <a:ext cx="3929063" cy="578644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Demonstrates more gradual cost increases, indicating stable network infrastructure growth. The costs plateau between May and June. </a:t>
            </a:r>
            <a:endParaRPr lang="en-US" sz="942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368403"/>
            <a:ext cx="196453" cy="1571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0803" y="4329113"/>
            <a:ext cx="139640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Claude 3.7 Sonnet </a:t>
            </a:r>
            <a:endParaRPr lang="en-US" sz="1238" dirty="0"/>
          </a:p>
        </p:txBody>
      </p:sp>
      <p:sp>
        <p:nvSpPr>
          <p:cNvPr id="13" name="Text 7"/>
          <p:cNvSpPr/>
          <p:nvPr/>
        </p:nvSpPr>
        <p:spPr>
          <a:xfrm>
            <a:off x="428625" y="4622006"/>
            <a:ext cx="3929063" cy="578644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Shows the most dramatic fluctuations, with significant increases in May followed by a decrease in June, suggesting variable AI workload demands. </a:t>
            </a:r>
            <a:endParaRPr lang="en-US" sz="942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906" y="2174267"/>
            <a:ext cx="3571875" cy="21308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22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Elastic Container Service: A Closer Look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3929063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Elastic Container Service (ECS) is the largest cost driver, accounting for $4,642.58 (35.6%) of total AWS expenditure. This service provides orchestration for Docker containers, allowing applications to be deployed and managed at scale.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428625" y="2421731"/>
            <a:ext cx="3929063" cy="985838"/>
          </a:xfrm>
          <a:prstGeom prst="rect">
            <a:avLst/>
          </a:prstGeom>
          <a:solidFill>
            <a:srgbClr val="866275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2421731"/>
            <a:ext cx="28575" cy="985838"/>
          </a:xfrm>
          <a:prstGeom prst="rect">
            <a:avLst/>
          </a:prstGeom>
          <a:solidFill>
            <a:srgbClr val="866275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2421731"/>
            <a:ext cx="3929063" cy="985838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ECS costs have increased by 82% from January to June 2025, with the most significant jump occurring between April and May. This suggests rapid expansion of containerized workloads. </a:t>
            </a:r>
            <a:endParaRPr lang="en-US" sz="942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643313"/>
            <a:ext cx="160734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96516" y="3621881"/>
            <a:ext cx="3661172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Right-size container instances based on actual resource utilization patterns</a:t>
            </a:r>
            <a:endParaRPr lang="en-US" sz="94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4136231"/>
            <a:ext cx="89297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25078" y="4114800"/>
            <a:ext cx="373260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Fargate Spot for non-critical workloads to reduce costs by up to 70%</a:t>
            </a:r>
            <a:endParaRPr lang="en-US" sz="94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629150"/>
            <a:ext cx="125016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0797" y="4607719"/>
            <a:ext cx="369689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auto-scaling based on time schedules for predictable workloads</a:t>
            </a:r>
            <a:endParaRPr lang="en-US" sz="942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5122069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8656" y="5100638"/>
            <a:ext cx="36790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cost allocation with comprehensive tagging strategy for containers</a:t>
            </a:r>
            <a:endParaRPr lang="en-US" sz="94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1739503"/>
            <a:ext cx="3214688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8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Virtual Private Cloud: Network Costs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392906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Virtual Private Cloud (VPC) is the second-largest cost driver at $1,766.15 (13.5%) of total AWS expenditure. VPC provides the networking foundation for AWS resources, enabling secure and isolated cloud environments.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428625" y="2193131"/>
            <a:ext cx="257175" cy="257175"/>
          </a:xfrm>
          <a:prstGeom prst="ellipse">
            <a:avLst/>
          </a:prstGeom>
          <a:solidFill>
            <a:srgbClr val="866275">
              <a:alpha val="15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2264569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2956" y="2193131"/>
            <a:ext cx="35647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Transfer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92956" y="2407444"/>
            <a:ext cx="35647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Cross-AZ and cross-region traffic typically accounts for 60-70% of VPC costs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428625" y="2857500"/>
            <a:ext cx="257175" cy="257175"/>
          </a:xfrm>
          <a:prstGeom prst="ellipse">
            <a:avLst/>
          </a:prstGeom>
          <a:solidFill>
            <a:srgbClr val="866275">
              <a:alpha val="15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2928938"/>
            <a:ext cx="128588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2956" y="2857500"/>
            <a:ext cx="35647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 Gateway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792956" y="3071813"/>
            <a:ext cx="35647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Hourly charges and data processing fees for private subnet internet access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428625" y="3521869"/>
            <a:ext cx="257175" cy="257175"/>
          </a:xfrm>
          <a:prstGeom prst="ellipse">
            <a:avLst/>
          </a:prstGeom>
          <a:solidFill>
            <a:srgbClr val="866275">
              <a:alpha val="15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593306"/>
            <a:ext cx="142875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2956" y="3521869"/>
            <a:ext cx="35647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VPN Connections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792956" y="3736181"/>
            <a:ext cx="35647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Site-to-site VPN and client VPN endpoint hourly charges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428625" y="4014788"/>
            <a:ext cx="257175" cy="257175"/>
          </a:xfrm>
          <a:prstGeom prst="ellipse">
            <a:avLst/>
          </a:prstGeom>
          <a:solidFill>
            <a:srgbClr val="866275">
              <a:alpha val="15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4086225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92956" y="4014788"/>
            <a:ext cx="35647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Endpoint Services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792956" y="4229100"/>
            <a:ext cx="35647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and gateway endpoints for private connectivity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428625" y="4579144"/>
            <a:ext cx="392906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Optimizing VPC costs requires careful architecture planning to minimize cross-AZ data transfer and strategic placement of resources to reduce network traffic costs. </a:t>
            </a:r>
            <a:endParaRPr lang="en-US" sz="942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1521619"/>
            <a:ext cx="3214688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Strategies for Cost Efficiency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57188" y="957263"/>
            <a:ext cx="403621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the analysis of AWS cost data, several optimization strategies can be implemented to enhance cost efficiency while maintaining performance.</a:t>
            </a:r>
            <a:endParaRPr lang="en-US" sz="104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821656"/>
            <a:ext cx="16073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359" y="1785938"/>
            <a:ext cx="8501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Right-Sizing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35781" y="2057400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Match instance types to workload requirements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35781" y="2420280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automated scaling based on usage</a:t>
            </a:r>
            <a:endParaRPr lang="en-US" sz="83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34" y="1821656"/>
            <a:ext cx="160734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78906" y="1785938"/>
            <a:ext cx="10492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Pricing Models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625328" y="2057400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Utilize Savings Plans for predictable workloads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2625328" y="2420280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Leverage Spot Instances for non-critical tasks</a:t>
            </a:r>
            <a:endParaRPr lang="en-US" sz="837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3068910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9359" y="3033192"/>
            <a:ext cx="8936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Architecture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535781" y="3304654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Minimize cross-AZ data transfer costs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535781" y="3667534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lifecycle policies for storage</a:t>
            </a:r>
            <a:endParaRPr lang="en-US" sz="837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734" y="3068910"/>
            <a:ext cx="142875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661047" y="3033192"/>
            <a:ext cx="80383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86627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Monitoring 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2625328" y="3304654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 up budget alerts and anomaly detection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2625328" y="3667534"/>
            <a:ext cx="1768078" cy="320018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4C474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tagging for cost allocation</a:t>
            </a:r>
            <a:endParaRPr lang="en-US" sz="837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359" y="1679088"/>
            <a:ext cx="3214688" cy="1736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2025-07-31T11:58:34Z</dcterms:created>
  <dcterms:modified xsi:type="dcterms:W3CDTF">2025-07-31T11:58:34Z</dcterms:modified>
</cp:coreProperties>
</file>